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60" r:id="rId2"/>
    <p:sldMasterId id="2147483663" r:id="rId3"/>
    <p:sldMasterId id="2147483666" r:id="rId4"/>
  </p:sldMasterIdLst>
  <p:notesMasterIdLst>
    <p:notesMasterId r:id="rId12"/>
  </p:notesMasterIdLst>
  <p:handoutMasterIdLst>
    <p:handoutMasterId r:id="rId13"/>
  </p:handoutMasterIdLst>
  <p:sldIdLst>
    <p:sldId id="287" r:id="rId5"/>
    <p:sldId id="289" r:id="rId6"/>
    <p:sldId id="291" r:id="rId7"/>
    <p:sldId id="290" r:id="rId8"/>
    <p:sldId id="293" r:id="rId9"/>
    <p:sldId id="294" r:id="rId10"/>
    <p:sldId id="29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3" autoAdjust="0"/>
    <p:restoredTop sz="85057" autoAdjust="0"/>
  </p:normalViewPr>
  <p:slideViewPr>
    <p:cSldViewPr snapToGrid="0" snapToObjects="1">
      <p:cViewPr varScale="1">
        <p:scale>
          <a:sx n="111" d="100"/>
          <a:sy n="111" d="100"/>
        </p:scale>
        <p:origin x="216" y="1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henix.eu/ap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www.authenix.e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henix.eu/.well-known/openid-configuration" TargetMode="External"/><Relationship Id="rId2" Type="http://schemas.openxmlformats.org/officeDocument/2006/relationships/hyperlink" Target="https://www.authenix.eu/ap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uthenix.eu/registerapps" TargetMode="External"/><Relationship Id="rId4" Type="http://schemas.openxmlformats.org/officeDocument/2006/relationships/hyperlink" Target="https://www.authenix.eu/oauth/registe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am@secure-dimensions.de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Security Considerations</a:t>
            </a:r>
          </a:p>
          <a:p>
            <a:pPr marL="0" indent="0" algn="ctr">
              <a:buNone/>
            </a:pPr>
            <a:r>
              <a:rPr lang="en-US" sz="2400" dirty="0"/>
              <a:t>Andreas Matheus (Secure Dimensions)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29 September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48964-3AA1-F44F-9564-63D8A411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593" y="1277766"/>
            <a:ext cx="11444809" cy="2384116"/>
          </a:xfrm>
        </p:spPr>
        <p:txBody>
          <a:bodyPr>
            <a:normAutofit/>
          </a:bodyPr>
          <a:lstStyle/>
          <a:p>
            <a:r>
              <a:rPr lang="en-GB" sz="3600" dirty="0"/>
              <a:t>Must security not be part of OGC API Common?</a:t>
            </a:r>
          </a:p>
          <a:p>
            <a:r>
              <a:rPr lang="en-GB" sz="3600" dirty="0"/>
              <a:t>If yes, what are the implications to standardization?</a:t>
            </a:r>
          </a:p>
          <a:p>
            <a:pPr lvl="1"/>
            <a:r>
              <a:rPr lang="en-GB" sz="3200" dirty="0"/>
              <a:t>E.g. the HTTP POST dilemma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2788-069A-034D-8F5E-AD995371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6229FF-C30B-B34E-8049-CCE9493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OGC API – Common and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327EB9-D051-794E-88DA-0CB26111CA09}"/>
              </a:ext>
            </a:extLst>
          </p:cNvPr>
          <p:cNvSpPr/>
          <p:nvPr/>
        </p:nvSpPr>
        <p:spPr>
          <a:xfrm>
            <a:off x="766479" y="5731244"/>
            <a:ext cx="10760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>
                <a:solidFill>
                  <a:srgbClr val="C00000"/>
                </a:solidFill>
              </a:rPr>
              <a:t>Let's make sure that you can use SECURITY with OGC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867C6-FE68-3A4F-BE46-0BEEF72DDD10}"/>
              </a:ext>
            </a:extLst>
          </p:cNvPr>
          <p:cNvSpPr/>
          <p:nvPr/>
        </p:nvSpPr>
        <p:spPr>
          <a:xfrm>
            <a:off x="424360" y="3421919"/>
            <a:ext cx="11343274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/>
              <a:t>What about the HTTP POST dilemma?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HTTP POST /collections/&lt;</a:t>
            </a:r>
            <a:r>
              <a:rPr lang="en-GB" sz="2800" dirty="0" err="1"/>
              <a:t>abc</a:t>
            </a:r>
            <a:r>
              <a:rPr lang="en-GB" sz="2800" dirty="0"/>
              <a:t>&gt; &lt;payload=GET query&gt; =&gt; alternative to HTTP GET /collections/&lt;</a:t>
            </a:r>
            <a:r>
              <a:rPr lang="en-GB" sz="2800" dirty="0" err="1"/>
              <a:t>abc</a:t>
            </a:r>
            <a:r>
              <a:rPr lang="en-GB" sz="2800" dirty="0"/>
              <a:t>&gt;?&lt;query&gt; if URL gets too long!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HTTP POST /collections/&lt;</a:t>
            </a:r>
            <a:r>
              <a:rPr lang="en-GB" sz="2800" dirty="0" err="1"/>
              <a:t>abc</a:t>
            </a:r>
            <a:r>
              <a:rPr lang="en-GB" sz="2800" dirty="0"/>
              <a:t>&gt; &lt;payload=feature content&gt; =&gt; create one/multiple resources</a:t>
            </a:r>
          </a:p>
        </p:txBody>
      </p:sp>
    </p:spTree>
    <p:extLst>
      <p:ext uri="{BB962C8B-B14F-4D97-AF65-F5344CB8AC3E}">
        <p14:creationId xmlns:p14="http://schemas.microsoft.com/office/powerpoint/2010/main" val="31337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A48964-3AA1-F44F-9564-63D8A4119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444809" cy="517520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An API that supports CRUD should be protected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OGC API - Features with Simple Transactions supports </a:t>
            </a:r>
            <a:r>
              <a:rPr lang="en-GB" dirty="0">
                <a:solidFill>
                  <a:srgbClr val="FF0000"/>
                </a:solidFill>
              </a:rPr>
              <a:t>CRUD</a:t>
            </a:r>
          </a:p>
          <a:p>
            <a:pPr lvl="1"/>
            <a:r>
              <a:rPr lang="en-GB" dirty="0"/>
              <a:t>HTTP POST …/collections/&lt;</a:t>
            </a:r>
            <a:r>
              <a:rPr lang="en-GB" dirty="0" err="1"/>
              <a:t>feature_type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/>
              <a:t>reates a feature</a:t>
            </a:r>
          </a:p>
          <a:p>
            <a:pPr lvl="1"/>
            <a:r>
              <a:rPr lang="en-GB" dirty="0"/>
              <a:t>HTTP PUT 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pdates a feature </a:t>
            </a:r>
            <a:r>
              <a:rPr lang="en-GB" u="sng" dirty="0"/>
              <a:t>entirely</a:t>
            </a:r>
          </a:p>
          <a:p>
            <a:pPr lvl="1"/>
            <a:r>
              <a:rPr lang="en-GB" dirty="0"/>
              <a:t>HTTP PATCH 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PAYLOAD </a:t>
            </a:r>
            <a:r>
              <a:rPr lang="en-GB" dirty="0">
                <a:solidFill>
                  <a:srgbClr val="FF0000"/>
                </a:solidFill>
              </a:rPr>
              <a:t>U</a:t>
            </a:r>
            <a:r>
              <a:rPr lang="en-GB" dirty="0"/>
              <a:t>pdates a feature </a:t>
            </a:r>
            <a:r>
              <a:rPr lang="en-GB" u="sng" dirty="0"/>
              <a:t>partially</a:t>
            </a:r>
          </a:p>
          <a:p>
            <a:pPr lvl="1"/>
            <a:r>
              <a:rPr lang="en-GB" sz="2500" dirty="0"/>
              <a:t>HTTP DELETE </a:t>
            </a:r>
            <a:r>
              <a:rPr lang="en-GB" dirty="0"/>
              <a:t>…/collections/&lt;</a:t>
            </a:r>
            <a:r>
              <a:rPr lang="en-GB" dirty="0" err="1"/>
              <a:t>feature_type</a:t>
            </a:r>
            <a:r>
              <a:rPr lang="en-GB" dirty="0"/>
              <a:t>&gt;/&lt;</a:t>
            </a:r>
            <a:r>
              <a:rPr lang="en-GB" dirty="0" err="1"/>
              <a:t>feature_instance</a:t>
            </a:r>
            <a:r>
              <a:rPr lang="en-GB" dirty="0"/>
              <a:t>&gt; </a:t>
            </a:r>
            <a:r>
              <a:rPr lang="en-GB" dirty="0">
                <a:solidFill>
                  <a:srgbClr val="FF0000"/>
                </a:solidFill>
              </a:rPr>
              <a:t>D</a:t>
            </a:r>
            <a:r>
              <a:rPr lang="en-GB" dirty="0"/>
              <a:t>eletes the instance</a:t>
            </a:r>
            <a:endParaRPr lang="en-GB" u="sng" dirty="0"/>
          </a:p>
          <a:p>
            <a:r>
              <a:rPr lang="en-GB" dirty="0"/>
              <a:t>Protected means there is a need for Access Control</a:t>
            </a:r>
          </a:p>
          <a:p>
            <a:r>
              <a:rPr lang="en-GB" dirty="0"/>
              <a:t>OGC API – Features implementations are described using </a:t>
            </a:r>
            <a:r>
              <a:rPr lang="en-GB" dirty="0" err="1"/>
              <a:t>OpenAPI</a:t>
            </a:r>
            <a:endParaRPr lang="en-GB" dirty="0"/>
          </a:p>
          <a:p>
            <a:r>
              <a:rPr lang="en-GB" dirty="0" err="1"/>
              <a:t>OpenAPI</a:t>
            </a:r>
            <a:r>
              <a:rPr lang="en-GB" dirty="0"/>
              <a:t> security schemes include Bearer Token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32788-069A-034D-8F5E-AD9953716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6229FF-C30B-B34E-8049-CCE94938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OGC API – Features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BBE5C-F3E5-E244-BBCE-6E9A268A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515" y="1162837"/>
            <a:ext cx="35814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3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7B2643-C68C-704A-A3F3-63E55305E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158449"/>
          </a:xfrm>
        </p:spPr>
        <p:txBody>
          <a:bodyPr>
            <a:normAutofit fontScale="92500"/>
          </a:bodyPr>
          <a:lstStyle/>
          <a:p>
            <a:r>
              <a:rPr lang="en-GB" dirty="0"/>
              <a:t>API endpoint HTTP methods POST, PUT and PATCH require the client application to submit Bearer Tokens via HTTP Authorization &lt;bearer token&gt;</a:t>
            </a:r>
          </a:p>
          <a:p>
            <a:pPr lvl="1"/>
            <a:r>
              <a:rPr lang="en-GB" dirty="0"/>
              <a:t>When using POST, no query parameters are to be used</a:t>
            </a:r>
          </a:p>
          <a:p>
            <a:r>
              <a:rPr lang="en-GB" dirty="0"/>
              <a:t>Bearer Access Token can be obtained from OpenID Connect compliant Authorization Server (Authentication as a Service)</a:t>
            </a:r>
          </a:p>
          <a:p>
            <a:pPr lvl="1"/>
            <a:r>
              <a:rPr lang="en-GB" dirty="0">
                <a:hlinkClick r:id="rId2"/>
              </a:rPr>
              <a:t>https://www.authenix.eu/api</a:t>
            </a:r>
            <a:r>
              <a:rPr lang="en-GB" dirty="0"/>
              <a:t> </a:t>
            </a:r>
          </a:p>
          <a:p>
            <a:r>
              <a:rPr lang="en-GB" dirty="0"/>
              <a:t>Proposed Goals</a:t>
            </a:r>
          </a:p>
          <a:p>
            <a:pPr lvl="1"/>
            <a:r>
              <a:rPr lang="en-GB" dirty="0"/>
              <a:t>One participant implements / configures the API endpoint for transactions to require Bearer Token; validates Bearer Token with </a:t>
            </a:r>
            <a:r>
              <a:rPr lang="en-GB" dirty="0">
                <a:solidFill>
                  <a:srgbClr val="00B050"/>
                </a:solidFill>
                <a:latin typeface="Britannic Bold" panose="020B0903060703020204" pitchFamily="34" charset="77"/>
              </a:rPr>
              <a:t>AUTHENIX</a:t>
            </a:r>
          </a:p>
          <a:p>
            <a:pPr lvl="1"/>
            <a:r>
              <a:rPr lang="en-GB" dirty="0"/>
              <a:t>Another participant includes OpenID Connect into client applications (e.g. </a:t>
            </a:r>
            <a:r>
              <a:rPr lang="en-GB" dirty="0" err="1"/>
              <a:t>HelloJS</a:t>
            </a:r>
            <a:r>
              <a:rPr lang="en-GB" dirty="0"/>
              <a:t> for Web-Browser / JavaScript based applications) to obtain access token from </a:t>
            </a:r>
            <a:r>
              <a:rPr lang="en-GB" dirty="0">
                <a:solidFill>
                  <a:srgbClr val="00B050"/>
                </a:solidFill>
                <a:latin typeface="Britannic Bold" panose="020B0903060703020204" pitchFamily="34" charset="77"/>
              </a:rPr>
              <a:t>AUTHENIX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4E108-A62B-FE44-8F09-6DFB3D38B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78BD90-A966-314E-AC7B-7BE24BF3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Protecting OGC API – Features / Sprint Goals</a:t>
            </a:r>
          </a:p>
        </p:txBody>
      </p:sp>
    </p:spTree>
    <p:extLst>
      <p:ext uri="{BB962C8B-B14F-4D97-AF65-F5344CB8AC3E}">
        <p14:creationId xmlns:p14="http://schemas.microsoft.com/office/powerpoint/2010/main" val="82849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D911B8-B6BE-ED43-9555-9C18DBEBEFD0}"/>
              </a:ext>
            </a:extLst>
          </p:cNvPr>
          <p:cNvCxnSpPr>
            <a:cxnSpLocks/>
          </p:cNvCxnSpPr>
          <p:nvPr/>
        </p:nvCxnSpPr>
        <p:spPr>
          <a:xfrm>
            <a:off x="9174678" y="1272988"/>
            <a:ext cx="1" cy="5091953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90880A-10AF-4F44-96E0-5DC47EB8E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7FB44B-ECAE-D646-8CEC-9CF41224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AUTHENIX (Authentication as a Service)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60A066-1D54-5C48-B880-F5D9331AA216}"/>
              </a:ext>
            </a:extLst>
          </p:cNvPr>
          <p:cNvSpPr/>
          <p:nvPr/>
        </p:nvSpPr>
        <p:spPr>
          <a:xfrm>
            <a:off x="3793698" y="1165412"/>
            <a:ext cx="3375621" cy="13716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Authentication as a Service</a:t>
            </a:r>
          </a:p>
          <a:p>
            <a:pPr algn="ctr"/>
            <a:endParaRPr lang="en-GB" dirty="0"/>
          </a:p>
          <a:p>
            <a:pPr algn="ctr"/>
            <a:r>
              <a:rPr lang="en-GB" dirty="0">
                <a:hlinkClick r:id="rId2"/>
              </a:rPr>
              <a:t>https://www.authenix.eu/</a:t>
            </a:r>
            <a:r>
              <a:rPr lang="en-GB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E08EEF7-00F9-D749-9CC9-23971B3766C9}"/>
              </a:ext>
            </a:extLst>
          </p:cNvPr>
          <p:cNvSpPr/>
          <p:nvPr/>
        </p:nvSpPr>
        <p:spPr>
          <a:xfrm rot="16200000">
            <a:off x="3539577" y="4283350"/>
            <a:ext cx="1394012" cy="73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2A46E-7C56-0045-B70A-DD6C41E1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4" y="3506695"/>
            <a:ext cx="1704788" cy="17047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6A4415-BE15-3442-94E1-648EF18797F2}"/>
              </a:ext>
            </a:extLst>
          </p:cNvPr>
          <p:cNvCxnSpPr>
            <a:cxnSpLocks/>
          </p:cNvCxnSpPr>
          <p:nvPr/>
        </p:nvCxnSpPr>
        <p:spPr>
          <a:xfrm>
            <a:off x="2542989" y="4628029"/>
            <a:ext cx="1161062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A42D0B-F767-9648-9294-2ED13D29257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753378" y="2873046"/>
            <a:ext cx="0" cy="63364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loud 11">
            <a:extLst>
              <a:ext uri="{FF2B5EF4-FFF2-40B4-BE49-F238E27FC236}">
                <a16:creationId xmlns:a16="http://schemas.microsoft.com/office/drawing/2014/main" id="{E2FE7FAF-B1DE-9F45-A11F-7C61C1439CEB}"/>
              </a:ext>
            </a:extLst>
          </p:cNvPr>
          <p:cNvSpPr/>
          <p:nvPr/>
        </p:nvSpPr>
        <p:spPr>
          <a:xfrm>
            <a:off x="663388" y="1272988"/>
            <a:ext cx="2734236" cy="1488141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Identity Management Federation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653CDE-DD0A-5E4D-9B30-8850A9814470}"/>
              </a:ext>
            </a:extLst>
          </p:cNvPr>
          <p:cNvSpPr txBox="1"/>
          <p:nvPr/>
        </p:nvSpPr>
        <p:spPr>
          <a:xfrm>
            <a:off x="1754623" y="305966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&lt;login&gt;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BD647-CACC-2946-923B-949A683FE1D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236583" y="2576266"/>
            <a:ext cx="0" cy="1375390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F6BA0EA-6AAF-584B-A11C-830E418CF9D2}"/>
              </a:ext>
            </a:extLst>
          </p:cNvPr>
          <p:cNvSpPr/>
          <p:nvPr/>
        </p:nvSpPr>
        <p:spPr>
          <a:xfrm rot="16200000">
            <a:off x="8178663" y="3850153"/>
            <a:ext cx="1992030" cy="73062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OGC API</a:t>
            </a:r>
          </a:p>
          <a:p>
            <a:pPr algn="ctr"/>
            <a:r>
              <a:rPr lang="en-GB" dirty="0"/>
              <a:t>Security Proxy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13F078A-E7A0-C444-A002-F0402D9C332D}"/>
              </a:ext>
            </a:extLst>
          </p:cNvPr>
          <p:cNvSpPr/>
          <p:nvPr/>
        </p:nvSpPr>
        <p:spPr>
          <a:xfrm>
            <a:off x="10771762" y="3850153"/>
            <a:ext cx="1271868" cy="73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OGC 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815209-A6CD-7542-9E23-9A0FB769FFF9}"/>
              </a:ext>
            </a:extLst>
          </p:cNvPr>
          <p:cNvSpPr txBox="1"/>
          <p:nvPr/>
        </p:nvSpPr>
        <p:spPr>
          <a:xfrm>
            <a:off x="7038800" y="590952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DBB4A4-A2F5-8445-A546-92A78108CA83}"/>
              </a:ext>
            </a:extLst>
          </p:cNvPr>
          <p:cNvSpPr txBox="1"/>
          <p:nvPr/>
        </p:nvSpPr>
        <p:spPr>
          <a:xfrm>
            <a:off x="9445060" y="5907741"/>
            <a:ext cx="177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Internal Network</a:t>
            </a:r>
          </a:p>
        </p:txBody>
      </p:sp>
      <p:sp>
        <p:nvSpPr>
          <p:cNvPr id="28" name="Left-right Arrow 27">
            <a:extLst>
              <a:ext uri="{FF2B5EF4-FFF2-40B4-BE49-F238E27FC236}">
                <a16:creationId xmlns:a16="http://schemas.microsoft.com/office/drawing/2014/main" id="{4E33F69D-7DCC-A24F-9400-C05E47328DB9}"/>
              </a:ext>
            </a:extLst>
          </p:cNvPr>
          <p:cNvSpPr/>
          <p:nvPr/>
        </p:nvSpPr>
        <p:spPr>
          <a:xfrm>
            <a:off x="9701649" y="4013759"/>
            <a:ext cx="887506" cy="403412"/>
          </a:xfrm>
          <a:prstGeom prst="leftRight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8857C57-BD76-9E49-8AA0-16EFE413C3D1}"/>
              </a:ext>
            </a:extLst>
          </p:cNvPr>
          <p:cNvCxnSpPr>
            <a:cxnSpLocks/>
          </p:cNvCxnSpPr>
          <p:nvPr/>
        </p:nvCxnSpPr>
        <p:spPr>
          <a:xfrm rot="10800000">
            <a:off x="6615958" y="2537012"/>
            <a:ext cx="2145567" cy="1066338"/>
          </a:xfrm>
          <a:prstGeom prst="bentConnector3">
            <a:avLst>
              <a:gd name="adj1" fmla="val 99721"/>
            </a:avLst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D34E507-B863-C448-B53D-4EFCFB0493C4}"/>
              </a:ext>
            </a:extLst>
          </p:cNvPr>
          <p:cNvSpPr txBox="1"/>
          <p:nvPr/>
        </p:nvSpPr>
        <p:spPr>
          <a:xfrm>
            <a:off x="4803540" y="2690336"/>
            <a:ext cx="14881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OAuth2 / </a:t>
            </a:r>
          </a:p>
          <a:p>
            <a:r>
              <a:rPr lang="en-GB" sz="1400" dirty="0"/>
              <a:t>OpenID Connect protocol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1C1C6D-A713-CF4F-A89A-4A4E2D70471F}"/>
              </a:ext>
            </a:extLst>
          </p:cNvPr>
          <p:cNvCxnSpPr>
            <a:stCxn id="32" idx="3"/>
          </p:cNvCxnSpPr>
          <p:nvPr/>
        </p:nvCxnSpPr>
        <p:spPr>
          <a:xfrm flipV="1">
            <a:off x="6291681" y="2889695"/>
            <a:ext cx="234625" cy="169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8173C3-5659-5A40-814D-2929FE49FDC8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4361974" y="2889695"/>
            <a:ext cx="441566" cy="1699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DADD37-EAC1-0F49-A1EC-345F22695B50}"/>
              </a:ext>
            </a:extLst>
          </p:cNvPr>
          <p:cNvCxnSpPr>
            <a:cxnSpLocks/>
          </p:cNvCxnSpPr>
          <p:nvPr/>
        </p:nvCxnSpPr>
        <p:spPr>
          <a:xfrm>
            <a:off x="4656138" y="4628029"/>
            <a:ext cx="4098159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152CA9-3220-E041-84AE-4F8B9D929708}"/>
              </a:ext>
            </a:extLst>
          </p:cNvPr>
          <p:cNvCxnSpPr>
            <a:cxnSpLocks/>
          </p:cNvCxnSpPr>
          <p:nvPr/>
        </p:nvCxnSpPr>
        <p:spPr>
          <a:xfrm flipH="1">
            <a:off x="3048000" y="1851212"/>
            <a:ext cx="1004047" cy="0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08B1380-D4B6-FD4B-8F1E-9C92629379F1}"/>
              </a:ext>
            </a:extLst>
          </p:cNvPr>
          <p:cNvSpPr txBox="1"/>
          <p:nvPr/>
        </p:nvSpPr>
        <p:spPr>
          <a:xfrm>
            <a:off x="4774123" y="4787152"/>
            <a:ext cx="3795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OGC API request +</a:t>
            </a:r>
          </a:p>
          <a:p>
            <a:r>
              <a:rPr lang="en-GB" sz="1400" dirty="0">
                <a:solidFill>
                  <a:srgbClr val="C00000"/>
                </a:solidFill>
              </a:rPr>
              <a:t>HTTP header </a:t>
            </a:r>
          </a:p>
          <a:p>
            <a:r>
              <a:rPr lang="en-GB" sz="1400" dirty="0">
                <a:solidFill>
                  <a:srgbClr val="C00000"/>
                </a:solidFill>
              </a:rPr>
              <a:t>Authorization Bearer &lt;</a:t>
            </a:r>
            <a:r>
              <a:rPr lang="en-GB" sz="1400" dirty="0" err="1">
                <a:solidFill>
                  <a:srgbClr val="C00000"/>
                </a:solidFill>
              </a:rPr>
              <a:t>access_token</a:t>
            </a:r>
            <a:r>
              <a:rPr lang="en-GB" sz="1400" dirty="0">
                <a:solidFill>
                  <a:srgbClr val="C00000"/>
                </a:solidFill>
              </a:rPr>
              <a:t>&gt;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9314D7-F1C9-D54E-BFDC-2E21AA6D6008}"/>
              </a:ext>
            </a:extLst>
          </p:cNvPr>
          <p:cNvSpPr/>
          <p:nvPr/>
        </p:nvSpPr>
        <p:spPr>
          <a:xfrm rot="16200000">
            <a:off x="3366785" y="3090446"/>
            <a:ext cx="1336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&lt;</a:t>
            </a:r>
            <a:r>
              <a:rPr lang="en-GB" sz="1400" dirty="0" err="1">
                <a:solidFill>
                  <a:srgbClr val="C00000"/>
                </a:solidFill>
              </a:rPr>
              <a:t>access_token</a:t>
            </a:r>
            <a:r>
              <a:rPr lang="en-GB" sz="1400" dirty="0">
                <a:solidFill>
                  <a:srgbClr val="C00000"/>
                </a:solidFill>
              </a:rPr>
              <a:t>&gt;</a:t>
            </a:r>
            <a:endParaRPr lang="en-GB" sz="1400" dirty="0"/>
          </a:p>
        </p:txBody>
      </p:sp>
      <p:sp>
        <p:nvSpPr>
          <p:cNvPr id="55" name="Can 54">
            <a:extLst>
              <a:ext uri="{FF2B5EF4-FFF2-40B4-BE49-F238E27FC236}">
                <a16:creationId xmlns:a16="http://schemas.microsoft.com/office/drawing/2014/main" id="{97698342-3F5C-8849-B4F9-E489ABD2EB28}"/>
              </a:ext>
            </a:extLst>
          </p:cNvPr>
          <p:cNvSpPr/>
          <p:nvPr/>
        </p:nvSpPr>
        <p:spPr>
          <a:xfrm>
            <a:off x="10874188" y="4885765"/>
            <a:ext cx="1072592" cy="8516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</a:t>
            </a:r>
          </a:p>
          <a:p>
            <a:pPr algn="ctr"/>
            <a:r>
              <a:rPr lang="en-GB" dirty="0"/>
              <a:t>Store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5883A5-FBE2-CE4D-AF13-73FE9892194A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11407697" y="4421654"/>
            <a:ext cx="2787" cy="464111"/>
          </a:xfrm>
          <a:prstGeom prst="straightConnector1">
            <a:avLst/>
          </a:prstGeom>
          <a:ln w="38100">
            <a:prstDash val="sysDot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8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B336AD-F72E-B140-80D3-C3CE0353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436552" cy="5094527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https://www.authenix.eu/api</a:t>
            </a:r>
            <a:endParaRPr lang="en-GB" dirty="0"/>
          </a:p>
          <a:p>
            <a:pPr lvl="1"/>
            <a:r>
              <a:rPr lang="en-GB" dirty="0" err="1"/>
              <a:t>OpenAPI</a:t>
            </a:r>
            <a:r>
              <a:rPr lang="en-GB" dirty="0"/>
              <a:t> description of API for developers</a:t>
            </a:r>
          </a:p>
          <a:p>
            <a:r>
              <a:rPr lang="en-GB" dirty="0">
                <a:hlinkClick r:id="rId3"/>
              </a:rPr>
              <a:t>https://www.authenix.eu/.well-known/openid-configuration</a:t>
            </a:r>
            <a:endParaRPr lang="en-GB" dirty="0"/>
          </a:p>
          <a:p>
            <a:pPr lvl="1"/>
            <a:r>
              <a:rPr lang="en-GB" dirty="0"/>
              <a:t>OpenID Connect discovery URL</a:t>
            </a:r>
          </a:p>
          <a:p>
            <a:r>
              <a:rPr lang="en-GB" dirty="0"/>
              <a:t>Application (Service) Registration</a:t>
            </a:r>
          </a:p>
          <a:p>
            <a:pPr lvl="1"/>
            <a:r>
              <a:rPr lang="en-GB" dirty="0"/>
              <a:t>RFC 7591: </a:t>
            </a:r>
            <a:r>
              <a:rPr lang="en-GB" dirty="0">
                <a:hlinkClick r:id="rId4"/>
              </a:rPr>
              <a:t>https://www.authenix.eu/oauth/register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Manual: </a:t>
            </a:r>
            <a:r>
              <a:rPr lang="en-GB" dirty="0">
                <a:hlinkClick r:id="rId5"/>
              </a:rPr>
              <a:t>https://www.authenix.eu/registerapps</a:t>
            </a:r>
            <a:endParaRPr lang="en-GB" dirty="0"/>
          </a:p>
          <a:p>
            <a:r>
              <a:rPr lang="en-GB" dirty="0"/>
              <a:t>Application Registration Legal</a:t>
            </a:r>
          </a:p>
          <a:p>
            <a:pPr lvl="1"/>
            <a:r>
              <a:rPr lang="en-GB" dirty="0"/>
              <a:t>You must provide a URL to the Terms Of Use</a:t>
            </a:r>
          </a:p>
          <a:p>
            <a:pPr lvl="1"/>
            <a:r>
              <a:rPr lang="en-GB" dirty="0"/>
              <a:t>If your application / service is going to fetch personal information, you must provide a URL to the Privacy Statement</a:t>
            </a:r>
          </a:p>
          <a:p>
            <a:pPr lvl="1"/>
            <a:r>
              <a:rPr lang="en-GB" dirty="0"/>
              <a:t>You must specify the Creative Commons license for your application (how others can use the application once registered)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E2004-795F-BE42-B894-711BEFB1B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7ADBD2-FF21-BC42-9F99-58776C11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AUTHENIX –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167449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FCC43-23F0-5846-83DB-E6A374829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57360-94AC-7C43-AFDE-F39E3E931520}"/>
              </a:ext>
            </a:extLst>
          </p:cNvPr>
          <p:cNvSpPr txBox="1"/>
          <p:nvPr/>
        </p:nvSpPr>
        <p:spPr>
          <a:xfrm>
            <a:off x="6822141" y="1712259"/>
            <a:ext cx="406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Andreas Matheus</a:t>
            </a:r>
          </a:p>
          <a:p>
            <a:r>
              <a:rPr lang="en-GB" dirty="0"/>
              <a:t>Secure Dimensions</a:t>
            </a:r>
          </a:p>
          <a:p>
            <a:r>
              <a:rPr lang="en-GB" dirty="0">
                <a:hlinkClick r:id="rId2"/>
              </a:rPr>
              <a:t>am@secure-dimensions.de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4579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3217</TotalTime>
  <Words>543</Words>
  <Application>Microsoft Macintosh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Britannic Bold</vt:lpstr>
      <vt:lpstr>Calibri</vt:lpstr>
      <vt:lpstr>Lato</vt:lpstr>
      <vt:lpstr>Times New Roman</vt:lpstr>
      <vt:lpstr>1_Custom Design</vt:lpstr>
      <vt:lpstr>What is OGC?</vt:lpstr>
      <vt:lpstr>What do our members value?</vt:lpstr>
      <vt:lpstr>Thank You</vt:lpstr>
      <vt:lpstr>Overview of topic</vt:lpstr>
      <vt:lpstr>OGC API – Common and Security</vt:lpstr>
      <vt:lpstr>Protecting OGC API – Features </vt:lpstr>
      <vt:lpstr>Protecting OGC API – Features / Sprint Goals</vt:lpstr>
      <vt:lpstr>Using AUTHENIX (Authentication as a Service)</vt:lpstr>
      <vt:lpstr>AUTHENIX – For Developers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Andreas Matheus</cp:lastModifiedBy>
  <cp:revision>260</cp:revision>
  <dcterms:created xsi:type="dcterms:W3CDTF">2020-04-17T22:01:33Z</dcterms:created>
  <dcterms:modified xsi:type="dcterms:W3CDTF">2020-09-29T13:46:30Z</dcterms:modified>
</cp:coreProperties>
</file>